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10" autoAdjust="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293CEB-0F2C-4725-A1B0-5B7B4F9CA62F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C20C7-EB5A-46E3-BF6E-561644D5B0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4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C20C7-EB5A-46E3-BF6E-561644D5B0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61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C20C7-EB5A-46E3-BF6E-561644D5B0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2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C20C7-EB5A-46E3-BF6E-561644D5B0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17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C20C7-EB5A-46E3-BF6E-561644D5B0B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898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C20C7-EB5A-46E3-BF6E-561644D5B0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49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C20C7-EB5A-46E3-BF6E-561644D5B0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602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26999"/>
            <a:ext cx="1981200" cy="5463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28269"/>
            <a:ext cx="6705600" cy="5461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1710800"/>
            <a:ext cx="1981200" cy="1524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710800"/>
            <a:ext cx="6324600" cy="15240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22766"/>
            <a:ext cx="6705600" cy="54635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22766"/>
            <a:ext cx="1956046" cy="546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28865"/>
            <a:ext cx="1676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26999"/>
            <a:ext cx="1981200" cy="5463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28269"/>
            <a:ext cx="6705600" cy="546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800" y="2410231"/>
            <a:ext cx="1600201" cy="137160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410231"/>
            <a:ext cx="6324600" cy="13716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32560"/>
            <a:ext cx="4038600" cy="367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32560"/>
            <a:ext cx="4038600" cy="36728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5365"/>
            <a:ext cx="4040188" cy="533135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32000"/>
            <a:ext cx="4040188" cy="30731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35365"/>
            <a:ext cx="4041775" cy="533135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32000"/>
            <a:ext cx="4041775" cy="30731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25766"/>
            <a:ext cx="8831802" cy="54635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25730"/>
            <a:ext cx="1981200" cy="54635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27000"/>
            <a:ext cx="6705600" cy="546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54000"/>
            <a:ext cx="586740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1775460"/>
            <a:ext cx="1673352" cy="2346960"/>
          </a:xfrm>
        </p:spPr>
        <p:txBody>
          <a:bodyPr tIns="0"/>
          <a:lstStyle>
            <a:lvl1pPr marL="0" indent="0"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381000"/>
            <a:ext cx="1675660" cy="1394460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25730"/>
            <a:ext cx="1981200" cy="54635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27000"/>
            <a:ext cx="6705600" cy="54610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1778000"/>
            <a:ext cx="1676400" cy="24765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383540"/>
            <a:ext cx="1676400" cy="1394460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362476"/>
            <a:ext cx="8831802" cy="420456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27000"/>
            <a:ext cx="8814047" cy="112203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96539"/>
            <a:ext cx="8381260" cy="8786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32559"/>
            <a:ext cx="8407893" cy="3672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5296958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BB28EB1-4D3B-49C8-BA21-30A7A7BF7CE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5296958"/>
            <a:ext cx="335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5295900"/>
            <a:ext cx="582966" cy="22860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D9E8A96-5F88-4348-A3F5-4BD6FD10C3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22,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Quadratic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7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40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x</m:t>
                      </m:r>
                      <m:r>
                        <a:rPr lang="en-US" sz="540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540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540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540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b</m:t>
                          </m:r>
                          <m:r>
                            <a:rPr lang="en-US" sz="540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540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sz="540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540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US" sz="5400" i="1" smtClean="0">
                                      <a:solidFill>
                                        <a:schemeClr val="accent4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540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−4</m:t>
                              </m:r>
                              <m:r>
                                <a:rPr lang="en-US" sz="5400" i="1" smtClean="0">
                                  <a:solidFill>
                                    <a:schemeClr val="accent4"/>
                                  </a:solidFill>
                                  <a:latin typeface="Cambria Math"/>
                                </a:rPr>
                                <m:t>ac</m:t>
                              </m:r>
                            </m:e>
                          </m:rad>
                        </m:num>
                        <m:den>
                          <m:r>
                            <a:rPr lang="en-US" sz="540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5400" i="1" smtClean="0">
                              <a:solidFill>
                                <a:schemeClr val="accent4"/>
                              </a:solidFill>
                              <a:latin typeface="Cambria Math"/>
                            </a:rPr>
                            <m:t>a</m:t>
                          </m:r>
                        </m:den>
                      </m:f>
                    </m:oMath>
                  </m:oMathPara>
                </a14:m>
                <a:endParaRPr lang="en-US" sz="5400" dirty="0" smtClean="0">
                  <a:solidFill>
                    <a:schemeClr val="accent4"/>
                  </a:solidFill>
                </a:endParaRPr>
              </a:p>
              <a:p>
                <a:pPr marL="0" indent="0">
                  <a:buNone/>
                </a:pPr>
                <a:endParaRPr lang="en-US" sz="5400" dirty="0" smtClean="0">
                  <a:solidFill>
                    <a:schemeClr val="accent4"/>
                  </a:solidFill>
                </a:endParaRPr>
              </a:p>
              <a:p>
                <a:pPr marL="0" indent="0">
                  <a:buNone/>
                </a:pPr>
                <a:r>
                  <a:rPr lang="en-US" sz="4400" dirty="0" smtClean="0">
                    <a:solidFill>
                      <a:schemeClr val="accent4"/>
                    </a:solidFill>
                  </a:rPr>
                  <a:t>This is based upon the general form of the quadratic,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400" i="1" dirty="0" smtClean="0">
                            <a:solidFill>
                              <a:schemeClr val="accent4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4400" i="1" dirty="0" smtClean="0">
                            <a:solidFill>
                              <a:schemeClr val="accent4"/>
                            </a:solidFill>
                            <a:latin typeface="Cambria Math"/>
                          </a:rPr>
                          <m:t>ax</m:t>
                        </m:r>
                      </m:e>
                      <m:sup>
                        <m:r>
                          <a:rPr lang="en-US" sz="4400" i="1" smtClean="0">
                            <a:solidFill>
                              <a:schemeClr val="accent4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4400" i="1" smtClean="0">
                        <a:solidFill>
                          <a:schemeClr val="accent4"/>
                        </a:solidFill>
                        <a:latin typeface="Cambria Math"/>
                      </a:rPr>
                      <m:t>+</m:t>
                    </m:r>
                    <m:r>
                      <a:rPr lang="en-US" sz="4400" i="1" smtClean="0">
                        <a:solidFill>
                          <a:schemeClr val="accent4"/>
                        </a:solidFill>
                        <a:latin typeface="Cambria Math"/>
                      </a:rPr>
                      <m:t>bx</m:t>
                    </m:r>
                    <m:r>
                      <a:rPr lang="en-US" sz="4400" i="1" smtClean="0">
                        <a:solidFill>
                          <a:schemeClr val="accent4"/>
                        </a:solidFill>
                        <a:latin typeface="Cambria Math"/>
                      </a:rPr>
                      <m:t>+</m:t>
                    </m:r>
                    <m:r>
                      <a:rPr lang="en-US" sz="4400" i="1" smtClean="0">
                        <a:solidFill>
                          <a:schemeClr val="accent4"/>
                        </a:solidFill>
                        <a:latin typeface="Cambria Math"/>
                      </a:rPr>
                      <m:t>c</m:t>
                    </m:r>
                    <m:r>
                      <a:rPr lang="en-US" sz="4400" i="1" smtClean="0">
                        <a:solidFill>
                          <a:schemeClr val="accent4"/>
                        </a:solidFill>
                        <a:latin typeface="Cambria Math"/>
                      </a:rPr>
                      <m:t>=0</m:t>
                    </m:r>
                  </m:oMath>
                </a14:m>
                <a:r>
                  <a:rPr lang="en-US" sz="4400" dirty="0" smtClean="0">
                    <a:solidFill>
                      <a:schemeClr val="accent4"/>
                    </a:solidFill>
                  </a:rPr>
                  <a:t>.</a:t>
                </a:r>
                <a:endParaRPr lang="en-US" sz="4400" dirty="0">
                  <a:solidFill>
                    <a:schemeClr val="accent4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3118" b="-1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Quadratic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9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- x - 72 =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34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- x - 42 = 0</a:t>
            </a:r>
          </a:p>
        </p:txBody>
      </p:sp>
    </p:spTree>
    <p:extLst>
      <p:ext uri="{BB962C8B-B14F-4D97-AF65-F5344CB8AC3E}">
        <p14:creationId xmlns:p14="http://schemas.microsoft.com/office/powerpoint/2010/main" val="1483826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- 6x</a:t>
            </a:r>
            <a:r>
              <a:rPr lang="en-US" baseline="30000" dirty="0" smtClean="0"/>
              <a:t>2</a:t>
            </a:r>
            <a:r>
              <a:rPr lang="en-US" dirty="0" smtClean="0"/>
              <a:t> - 17x - 7 =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537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- 10x</a:t>
            </a:r>
            <a:r>
              <a:rPr lang="en-US" baseline="30000" dirty="0" smtClean="0"/>
              <a:t>2</a:t>
            </a:r>
            <a:r>
              <a:rPr lang="en-US" dirty="0" smtClean="0"/>
              <a:t> + 31x - 15 =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136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Custom 10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575F6D" mc:Ignorable=""/>
      </a:dk2>
      <a:lt2>
        <a:srgbClr xmlns:mc="http://schemas.openxmlformats.org/markup-compatibility/2006" xmlns:a14="http://schemas.microsoft.com/office/drawing/2010/main" val="777C84" mc:Ignorable=""/>
      </a:lt2>
      <a:accent1>
        <a:srgbClr xmlns:mc="http://schemas.openxmlformats.org/markup-compatibility/2006" xmlns:a14="http://schemas.microsoft.com/office/drawing/2010/main" val="FE8637" mc:Ignorable=""/>
      </a:accent1>
      <a:accent2>
        <a:srgbClr xmlns:mc="http://schemas.openxmlformats.org/markup-compatibility/2006" xmlns:a14="http://schemas.microsoft.com/office/drawing/2010/main" val="7598D9" mc:Ignorable=""/>
      </a:accent2>
      <a:accent3>
        <a:srgbClr xmlns:mc="http://schemas.openxmlformats.org/markup-compatibility/2006" xmlns:a14="http://schemas.microsoft.com/office/drawing/2010/main" val="B32C16" mc:Ignorable=""/>
      </a:accent3>
      <a:accent4>
        <a:srgbClr xmlns:mc="http://schemas.openxmlformats.org/markup-compatibility/2006" xmlns:a14="http://schemas.microsoft.com/office/drawing/2010/main" val="F5CD2D" mc:Ignorable=""/>
      </a:accent4>
      <a:accent5>
        <a:srgbClr xmlns:mc="http://schemas.openxmlformats.org/markup-compatibility/2006" xmlns:a14="http://schemas.microsoft.com/office/drawing/2010/main" val="AEBAD5" mc:Ignorable=""/>
      </a:accent5>
      <a:accent6>
        <a:srgbClr xmlns:mc="http://schemas.openxmlformats.org/markup-compatibility/2006" xmlns:a14="http://schemas.microsoft.com/office/drawing/2010/main" val="777C84" mc:Ignorable=""/>
      </a:accent6>
      <a:hlink>
        <a:srgbClr xmlns:mc="http://schemas.openxmlformats.org/markup-compatibility/2006" xmlns:a14="http://schemas.microsoft.com/office/drawing/2010/main" val="D2611C" mc:Ignorable=""/>
      </a:hlink>
      <a:folHlink>
        <a:srgbClr xmlns:mc="http://schemas.openxmlformats.org/markup-compatibility/2006" xmlns:a14="http://schemas.microsoft.com/office/drawing/2010/main" val="3B435B" mc:Ignorable="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xmlns:mc="http://schemas.openxmlformats.org/markup-compatibility/2006" xmlns:a14="http://schemas.microsoft.com/office/drawing/2010/main" val="000000" mc:Ignorable="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59</TotalTime>
  <Words>84</Words>
  <Application>Microsoft Office PowerPoint</Application>
  <PresentationFormat>On-screen Show (16:10)</PresentationFormat>
  <Paragraphs>16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Grid</vt:lpstr>
      <vt:lpstr>The Quadratic Formula</vt:lpstr>
      <vt:lpstr>The Quadratic Formula</vt:lpstr>
      <vt:lpstr>x2 - x - 72 = 0</vt:lpstr>
      <vt:lpstr>x2 - x - 42 = 0</vt:lpstr>
      <vt:lpstr>- 6x2 - 17x - 7 = 0</vt:lpstr>
      <vt:lpstr>- 10x2 + 31x - 15 = 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Quadratic Formula</dc:title>
  <dc:creator>Ameena</dc:creator>
  <cp:lastModifiedBy>Ameena</cp:lastModifiedBy>
  <cp:revision>6</cp:revision>
  <dcterms:created xsi:type="dcterms:W3CDTF">2010-02-22T21:16:58Z</dcterms:created>
  <dcterms:modified xsi:type="dcterms:W3CDTF">2010-02-22T22:16:15Z</dcterms:modified>
</cp:coreProperties>
</file>